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10" r:id="rId3"/>
    <p:sldId id="311" r:id="rId4"/>
    <p:sldId id="312" r:id="rId5"/>
    <p:sldId id="313" r:id="rId6"/>
    <p:sldId id="315" r:id="rId7"/>
    <p:sldId id="316" r:id="rId8"/>
    <p:sldId id="317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7170432-4CB0-1DB7-D133-D45B2BE4C5CC}" name="Sarah Hamilton" initials="SH" userId="S::shamilton@kivvit.com::62b07f3b-0433-477b-ab9f-7b0fdb9f370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0F0"/>
    <a:srgbClr val="FBA619"/>
    <a:srgbClr val="F6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50"/>
    <p:restoredTop sz="94796"/>
  </p:normalViewPr>
  <p:slideViewPr>
    <p:cSldViewPr>
      <p:cViewPr varScale="1">
        <p:scale>
          <a:sx n="85" d="100"/>
          <a:sy n="85" d="100"/>
        </p:scale>
        <p:origin x="184" y="10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149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F915A0-790D-8F43-AC84-882ED3D29B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7364C-E699-1E46-BEF5-3C1E0973CE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3132-67FD-8745-A37F-68743A48C387}" type="datetimeFigureOut">
              <a:rPr lang="en-US" smtClean="0"/>
              <a:t>9/22/22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9BA04-81B6-4248-8C7D-DB410487D5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037C1-AD62-7D4F-BF35-6B2964C050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0EC93-05FB-B24B-B573-425CFAC0D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96A7-ADBD-B446-B64D-D9CEC510CFEF}" type="datetimeFigureOut">
              <a:rPr lang="en-US" smtClean="0"/>
              <a:t>9/22/22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6AD62-1EE5-2948-A3A2-02CBFBFFF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3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DB6618C-DF74-F44A-951C-B3E25E327E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648" y="1042416"/>
            <a:ext cx="9144000" cy="23865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8000" b="0" i="0" cap="all" spc="100" baseline="0">
                <a:solidFill>
                  <a:srgbClr val="0070C0"/>
                </a:solidFill>
                <a:latin typeface="Franklin Gothic Demi Cond" panose="020B0603020102020204" pitchFamily="34" charset="0"/>
              </a:defRPr>
            </a:lvl1pPr>
            <a:lvl2pPr>
              <a:defRPr i="0">
                <a:latin typeface="Knockout 31 Junior Middlewt" panose="02000503050000020004" pitchFamily="2" charset="0"/>
              </a:defRPr>
            </a:lvl2pPr>
            <a:lvl3pPr>
              <a:defRPr i="0">
                <a:latin typeface="Knockout 31 Junior Middlewt" panose="02000503050000020004" pitchFamily="2" charset="0"/>
              </a:defRPr>
            </a:lvl3pPr>
            <a:lvl4pPr>
              <a:defRPr i="0">
                <a:latin typeface="Knockout 31 Junior Middlewt" panose="02000503050000020004" pitchFamily="2" charset="0"/>
              </a:defRPr>
            </a:lvl4pPr>
            <a:lvl5pPr>
              <a:defRPr i="0">
                <a:latin typeface="Knockout 31 Junior Middlewt" panose="0200050305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  <a:br>
              <a:rPr lang="en-US" dirty="0"/>
            </a:br>
            <a:r>
              <a:rPr lang="en-US" dirty="0"/>
              <a:t>edit title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19BD79FA-2D74-614B-8405-FF34F9ED0A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5715000"/>
            <a:ext cx="9144000" cy="365760"/>
          </a:xfrm>
          <a:prstGeom prst="rect">
            <a:avLst/>
          </a:prstGeom>
        </p:spPr>
        <p:txBody>
          <a:bodyPr lIns="91440" tIns="45720" rIns="91440" bIns="45720" anchor="t" anchorCtr="0">
            <a:normAutofit/>
          </a:bodyPr>
          <a:lstStyle>
            <a:lvl1pPr marL="0" indent="0" algn="l">
              <a:lnSpc>
                <a:spcPts val="2100"/>
              </a:lnSpc>
              <a:spcBef>
                <a:spcPts val="0"/>
              </a:spcBef>
              <a:buNone/>
              <a:defRPr sz="1400" b="1" i="1">
                <a:solidFill>
                  <a:srgbClr val="0070C0"/>
                </a:solidFill>
                <a:latin typeface="+mn-lt"/>
                <a:cs typeface="Georgia" panose="02040502050405020303" pitchFamily="18" charset="0"/>
              </a:defRPr>
            </a:lvl1pPr>
            <a:lvl2pPr>
              <a:defRPr b="0" i="0">
                <a:solidFill>
                  <a:srgbClr val="FFFFFF"/>
                </a:solidFill>
                <a:latin typeface="Mercury Text G3 Bold"/>
                <a:cs typeface="Mercury Text G3 Bold"/>
              </a:defRPr>
            </a:lvl2pPr>
            <a:lvl3pPr>
              <a:defRPr b="0" i="0">
                <a:solidFill>
                  <a:srgbClr val="FFFFFF"/>
                </a:solidFill>
                <a:latin typeface="Mercury Text G3 Bold"/>
                <a:cs typeface="Mercury Text G3 Bold"/>
              </a:defRPr>
            </a:lvl3pPr>
            <a:lvl4pPr>
              <a:defRPr b="0" i="0">
                <a:solidFill>
                  <a:srgbClr val="FFFFFF"/>
                </a:solidFill>
                <a:latin typeface="Mercury Text G3 Bold"/>
                <a:cs typeface="Mercury Text G3 Bold"/>
              </a:defRPr>
            </a:lvl4pPr>
            <a:lvl5pPr>
              <a:defRPr b="0" i="0">
                <a:solidFill>
                  <a:srgbClr val="FFFFFF"/>
                </a:solidFill>
                <a:latin typeface="Mercury Text G3 Bold"/>
                <a:cs typeface="Mercury Text G3 Bold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81D2E5BF-F1EF-D749-B2D1-3E760A86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774" y="397545"/>
            <a:ext cx="553538" cy="16972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460901B-9723-0B40-8EC6-DC6317D5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00" b="1" i="0">
                <a:solidFill>
                  <a:srgbClr val="0070C0"/>
                </a:solidFill>
                <a:latin typeface="Franklin Gothic Demi Cond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665374A-459B-3A49-AF2F-4D1AC07825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655064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346075" marR="0" indent="-346075" defTabSz="914400" eaLnBrk="1" fontAlgn="auto" latinLnBrk="0" hangingPunct="1">
              <a:lnSpc>
                <a:spcPct val="13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Tx/>
              <a:buFont typeface="System Font Regular"/>
              <a:buChar char="+"/>
              <a:tabLst/>
              <a:defRPr sz="1800" b="0" i="0">
                <a:solidFill>
                  <a:schemeClr val="bg1"/>
                </a:solidFill>
                <a:latin typeface="+mn-lt"/>
              </a:defRPr>
            </a:lvl1pPr>
            <a:lvl2pPr marL="742950" marR="0" indent="-285750" defTabSz="914400" eaLnBrk="1" fontAlgn="auto" latinLnBrk="0" hangingPunct="1">
              <a:lnSpc>
                <a:spcPct val="13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SzTx/>
              <a:buFont typeface="System Font Regular"/>
              <a:buChar char="–"/>
              <a:tabLst/>
              <a:defRPr>
                <a:latin typeface="+mn-lt"/>
              </a:defRPr>
            </a:lvl2pPr>
            <a:lvl3pPr marL="12001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3pPr>
            <a:lvl4pPr marL="16573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4pPr>
            <a:lvl5pPr marL="21145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A05F3-3F2C-594D-986A-67CC96D269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ghost gun advocacy campaign highlights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60887-7DE3-2248-9C30-627836A86F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White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81D2E5BF-F1EF-D749-B2D1-3E760A86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9774" y="397545"/>
            <a:ext cx="553538" cy="16972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460901B-9723-0B40-8EC6-DC6317D5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500" b="1" i="0">
                <a:solidFill>
                  <a:srgbClr val="0070C0"/>
                </a:solidFill>
                <a:latin typeface="Franklin Gothic Demi Cond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9665374A-459B-3A49-AF2F-4D1AC07825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655064"/>
            <a:ext cx="539496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346075" marR="0" indent="-346075" defTabSz="914400" eaLnBrk="1" fontAlgn="auto" latinLnBrk="0" hangingPunct="1">
              <a:lnSpc>
                <a:spcPct val="13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Tx/>
              <a:buFont typeface="System Font Regular"/>
              <a:buChar char="+"/>
              <a:tabLst/>
              <a:defRPr sz="1800" b="0" i="0">
                <a:solidFill>
                  <a:schemeClr val="bg1"/>
                </a:solidFill>
                <a:latin typeface="+mn-lt"/>
              </a:defRPr>
            </a:lvl1pPr>
            <a:lvl2pPr marL="742950" marR="0" indent="-285750" defTabSz="914400" eaLnBrk="1" fontAlgn="auto" latinLnBrk="0" hangingPunct="1">
              <a:lnSpc>
                <a:spcPct val="13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SzTx/>
              <a:buFont typeface="System Font Regular"/>
              <a:buChar char="–"/>
              <a:tabLst/>
              <a:defRPr>
                <a:latin typeface="+mn-lt"/>
              </a:defRPr>
            </a:lvl2pPr>
            <a:lvl3pPr marL="12001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3pPr>
            <a:lvl4pPr marL="16573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4pPr>
            <a:lvl5pPr marL="21145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A05F3-3F2C-594D-986A-67CC96D269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ghost gun advocacy campaign highlights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60887-7DE3-2248-9C30-627836A86FB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D7240ED-237A-8C45-8D47-478EA8FD4C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88132" y="1655064"/>
            <a:ext cx="5394960" cy="4526280"/>
          </a:xfrm>
          <a:prstGeom prst="rect">
            <a:avLst/>
          </a:prstGeom>
        </p:spPr>
        <p:txBody>
          <a:bodyPr>
            <a:normAutofit/>
          </a:bodyPr>
          <a:lstStyle>
            <a:lvl1pPr marL="346075" marR="0" indent="-346075" defTabSz="914400" eaLnBrk="1" fontAlgn="auto" latinLnBrk="0" hangingPunct="1">
              <a:lnSpc>
                <a:spcPct val="13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SzTx/>
              <a:buFont typeface="System Font Regular"/>
              <a:buChar char="+"/>
              <a:tabLst/>
              <a:defRPr sz="1800" b="0" i="0">
                <a:solidFill>
                  <a:schemeClr val="bg1"/>
                </a:solidFill>
                <a:latin typeface="+mn-lt"/>
              </a:defRPr>
            </a:lvl1pPr>
            <a:lvl2pPr marL="742950" marR="0" indent="-285750" defTabSz="914400" eaLnBrk="1" fontAlgn="auto" latinLnBrk="0" hangingPunct="1">
              <a:lnSpc>
                <a:spcPct val="13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SzTx/>
              <a:buFont typeface="System Font Regular"/>
              <a:buChar char="–"/>
              <a:tabLst/>
              <a:defRPr>
                <a:latin typeface="+mn-lt"/>
              </a:defRPr>
            </a:lvl2pPr>
            <a:lvl3pPr marL="12001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3pPr>
            <a:lvl4pPr marL="16573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4pPr>
            <a:lvl5pPr marL="2114550" marR="0" indent="-28575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SzTx/>
              <a:buFont typeface="Arial" panose="020B0604020202020204" pitchFamily="34" charset="0"/>
              <a:buChar char="•"/>
              <a:tabLst/>
              <a:defRPr sz="1200" b="0" i="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26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2248" y="6355080"/>
            <a:ext cx="2743200" cy="365760"/>
          </a:xfrm>
          <a:prstGeom prst="rect">
            <a:avLst/>
          </a:prstGeom>
        </p:spPr>
        <p:txBody>
          <a:bodyPr wrap="square" lIns="91440" tIns="45720" rIns="91440" bIns="45720" anchor="ctr" anchorCtr="0">
            <a:noAutofit/>
          </a:bodyPr>
          <a:lstStyle>
            <a:lvl1pPr algn="r">
              <a:defRPr sz="900" b="0" i="0">
                <a:solidFill>
                  <a:schemeClr val="bg1"/>
                </a:solidFill>
                <a:latin typeface="Franklin Gothic Medium Cond" panose="020B060603040202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4D199AEC-8346-BC4A-91D4-825FED35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704088"/>
            <a:ext cx="10972800" cy="740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301FCB-6B33-8745-8486-AC0C27546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2648" y="301752"/>
            <a:ext cx="10972800" cy="356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 cap="all" spc="300" baseline="0">
                <a:solidFill>
                  <a:schemeClr val="accent3"/>
                </a:solidFill>
                <a:latin typeface="Franklin Gothic Medium Cond" panose="020B0606030402020204" pitchFamily="34" charset="0"/>
              </a:defRPr>
            </a:lvl1pPr>
          </a:lstStyle>
          <a:p>
            <a:r>
              <a:rPr lang="en-US"/>
              <a:t>ghost gun advocacy campaign highlights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ED3A1-DFA4-FE44-9D73-8BEDEEA28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55064"/>
            <a:ext cx="10972800" cy="452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6" r:id="rId3"/>
  </p:sldLayoutIdLst>
  <p:hf hdr="0" dt="0"/>
  <p:txStyles>
    <p:titleStyle>
      <a:lvl1pPr marL="0" marR="0" indent="0" defTabSz="91440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cap="all" spc="100" baseline="0">
          <a:solidFill>
            <a:srgbClr val="0070C0"/>
          </a:solidFill>
          <a:latin typeface="Franklin Gothic Demi Cond" panose="020B0603020102020204" pitchFamily="34" charset="0"/>
          <a:ea typeface="+mj-ea"/>
          <a:cs typeface="+mj-cs"/>
        </a:defRPr>
      </a:lvl1pPr>
    </p:titleStyle>
    <p:bodyStyle>
      <a:lvl1pPr marL="346075" indent="-346075" eaLnBrk="1" hangingPunct="1">
        <a:lnSpc>
          <a:spcPct val="130000"/>
        </a:lnSpc>
        <a:spcBef>
          <a:spcPts val="400"/>
        </a:spcBef>
        <a:spcAft>
          <a:spcPts val="600"/>
        </a:spcAft>
        <a:buClr>
          <a:srgbClr val="0070C0"/>
        </a:buClr>
        <a:buFont typeface="System Font Regular"/>
        <a:buChar char="+"/>
        <a:tabLst/>
        <a:defRPr b="0" i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eaLnBrk="1" hangingPunct="1">
        <a:lnSpc>
          <a:spcPct val="130000"/>
        </a:lnSpc>
        <a:spcBef>
          <a:spcPts val="200"/>
        </a:spcBef>
        <a:spcAft>
          <a:spcPts val="400"/>
        </a:spcAft>
        <a:buClr>
          <a:srgbClr val="0070C0"/>
        </a:buClr>
        <a:buFont typeface="System Font Regular"/>
        <a:buChar char="–"/>
        <a:defRPr sz="1600">
          <a:solidFill>
            <a:schemeClr val="bg1"/>
          </a:solidFill>
          <a:latin typeface="+mn-lt"/>
          <a:ea typeface="+mn-ea"/>
          <a:cs typeface="+mn-cs"/>
        </a:defRPr>
      </a:lvl2pPr>
      <a:lvl3pPr marL="1200150" indent="-285750" eaLnBrk="1" hangingPunct="1">
        <a:lnSpc>
          <a:spcPct val="130000"/>
        </a:lnSpc>
        <a:spcBef>
          <a:spcPts val="0"/>
        </a:spcBef>
        <a:spcAft>
          <a:spcPts val="200"/>
        </a:spcAft>
        <a:buClr>
          <a:srgbClr val="0070C0"/>
        </a:buClr>
        <a:buFont typeface="Arial" panose="020B0604020202020204" pitchFamily="34" charset="0"/>
        <a:buChar char="•"/>
        <a:defRPr sz="1400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 eaLnBrk="1" hangingPunct="1">
        <a:lnSpc>
          <a:spcPct val="130000"/>
        </a:lnSpc>
        <a:spcBef>
          <a:spcPts val="0"/>
        </a:spcBef>
        <a:spcAft>
          <a:spcPts val="200"/>
        </a:spcAft>
        <a:buClr>
          <a:srgbClr val="0070C0"/>
        </a:buClr>
        <a:buFont typeface="Arial" panose="020B0604020202020204" pitchFamily="34" charset="0"/>
        <a:buChar char="•"/>
        <a:defRPr sz="1400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 eaLnBrk="1" hangingPunct="1">
        <a:lnSpc>
          <a:spcPct val="130000"/>
        </a:lnSpc>
        <a:spcBef>
          <a:spcPts val="0"/>
        </a:spcBef>
        <a:spcAft>
          <a:spcPts val="200"/>
        </a:spcAft>
        <a:buClr>
          <a:srgbClr val="0070C0"/>
        </a:buClr>
        <a:buFont typeface="Arial" panose="020B0604020202020204" pitchFamily="34" charset="0"/>
        <a:buChar char="•"/>
        <a:defRPr sz="1400">
          <a:solidFill>
            <a:schemeClr val="bg1"/>
          </a:solidFill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312066AA-36E0-F388-7A2D-A495C3C61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FA5A73-308B-B080-A6B7-92CE86647A0E}"/>
              </a:ext>
            </a:extLst>
          </p:cNvPr>
          <p:cNvSpPr/>
          <p:nvPr/>
        </p:nvSpPr>
        <p:spPr>
          <a:xfrm>
            <a:off x="0" y="5843556"/>
            <a:ext cx="12192000" cy="1014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27463-53F5-4046-A88C-1929F1F2C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6121945"/>
            <a:ext cx="9144000" cy="365760"/>
          </a:xfrm>
        </p:spPr>
        <p:txBody>
          <a:bodyPr>
            <a:normAutofit/>
          </a:bodyPr>
          <a:lstStyle/>
          <a:p>
            <a:r>
              <a:rPr lang="en-US" sz="2000" dirty="0" err="1"/>
              <a:t>gpacillinois.com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1DD609-8C85-4F1E-A4EB-A0C7FB1CD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0" y="6121945"/>
            <a:ext cx="1615440" cy="4634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7D72C1E-94AA-9A25-19CC-B0F8539EBD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1" t="5464" r="711" b="27694"/>
          <a:stretch/>
        </p:blipFill>
        <p:spPr>
          <a:xfrm>
            <a:off x="8045681" y="1295400"/>
            <a:ext cx="3385358" cy="3357768"/>
          </a:xfrm>
          <a:prstGeom prst="ellipse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1AE7074-A3B1-DDDC-6265-0551192498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0"/>
            <a:ext cx="8074152" cy="584355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7200" b="1" dirty="0">
                <a:solidFill>
                  <a:schemeClr val="tx2"/>
                </a:solidFill>
                <a:latin typeface="Franklin Gothic Demi Cond" panose="020B0603020102020204" pitchFamily="34" charset="0"/>
              </a:rPr>
              <a:t>Kathleen </a:t>
            </a:r>
            <a:r>
              <a:rPr lang="en-US" sz="7200" b="1" dirty="0" err="1">
                <a:solidFill>
                  <a:schemeClr val="tx2"/>
                </a:solidFill>
                <a:latin typeface="Franklin Gothic Demi Cond" panose="020B0603020102020204" pitchFamily="34" charset="0"/>
              </a:rPr>
              <a:t>Sances</a:t>
            </a:r>
            <a:endParaRPr lang="en-US" sz="7200" b="1" dirty="0">
              <a:solidFill>
                <a:schemeClr val="tx2"/>
              </a:solidFill>
              <a:latin typeface="Franklin Gothic Demi Cond" panose="020B06030201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President and CEO, G-PAC</a:t>
            </a:r>
            <a:endParaRPr lang="en-US" sz="1600" dirty="0">
              <a:solidFill>
                <a:schemeClr val="tx2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9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312066AA-36E0-F388-7A2D-A495C3C61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FA5A73-308B-B080-A6B7-92CE86647A0E}"/>
              </a:ext>
            </a:extLst>
          </p:cNvPr>
          <p:cNvSpPr/>
          <p:nvPr/>
        </p:nvSpPr>
        <p:spPr>
          <a:xfrm>
            <a:off x="0" y="5843556"/>
            <a:ext cx="12192000" cy="10144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27463-53F5-4046-A88C-1929F1F2CB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4360" y="6121945"/>
            <a:ext cx="9144000" cy="365760"/>
          </a:xfrm>
        </p:spPr>
        <p:txBody>
          <a:bodyPr>
            <a:normAutofit/>
          </a:bodyPr>
          <a:lstStyle/>
          <a:p>
            <a:r>
              <a:rPr lang="en-US" sz="2000" dirty="0" err="1"/>
              <a:t>gpacillinois.com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1DD609-8C85-4F1E-A4EB-A0C7FB1CD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0" y="6121945"/>
            <a:ext cx="1615440" cy="463446"/>
          </a:xfrm>
          <a:prstGeom prst="rect">
            <a:avLst/>
          </a:prstGeom>
        </p:spPr>
      </p:pic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D8DA7EA0-02DB-3F4C-488C-0B94A4639359}"/>
              </a:ext>
            </a:extLst>
          </p:cNvPr>
          <p:cNvSpPr txBox="1">
            <a:spLocks/>
          </p:cNvSpPr>
          <p:nvPr/>
        </p:nvSpPr>
        <p:spPr>
          <a:xfrm>
            <a:off x="594360" y="0"/>
            <a:ext cx="11003280" cy="5473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eaLnBrk="1" hangingPunct="1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0070C0"/>
              </a:buClr>
              <a:buFont typeface="System Font Regular"/>
              <a:buNone/>
              <a:tabLst/>
              <a:defRPr sz="8000" b="0" i="0" cap="all" spc="100" baseline="0">
                <a:solidFill>
                  <a:srgbClr val="0070C0"/>
                </a:solidFill>
                <a:latin typeface="Franklin Gothic Demi Cond" panose="020B0603020102020204" pitchFamily="34" charset="0"/>
                <a:ea typeface="+mn-ea"/>
                <a:cs typeface="+mn-cs"/>
              </a:defRPr>
            </a:lvl1pPr>
            <a:lvl2pPr marL="742950" indent="-285750" eaLnBrk="1" hangingPunct="1">
              <a:lnSpc>
                <a:spcPct val="130000"/>
              </a:lnSpc>
              <a:spcBef>
                <a:spcPts val="200"/>
              </a:spcBef>
              <a:spcAft>
                <a:spcPts val="400"/>
              </a:spcAft>
              <a:buClr>
                <a:srgbClr val="0070C0"/>
              </a:buClr>
              <a:buFont typeface="System Font Regular"/>
              <a:buChar char="–"/>
              <a:defRPr sz="1600" i="0">
                <a:solidFill>
                  <a:schemeClr val="bg1"/>
                </a:solidFill>
                <a:latin typeface="Knockout 31 Junior Middlewt" panose="02000503050000020004" pitchFamily="2" charset="0"/>
                <a:ea typeface="+mn-ea"/>
                <a:cs typeface="+mn-cs"/>
              </a:defRPr>
            </a:lvl2pPr>
            <a:lvl3pPr marL="1200150" indent="-285750" eaLnBrk="1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400" i="0">
                <a:solidFill>
                  <a:schemeClr val="bg1"/>
                </a:solidFill>
                <a:latin typeface="Knockout 31 Junior Middlewt" panose="02000503050000020004" pitchFamily="2" charset="0"/>
                <a:ea typeface="+mn-ea"/>
                <a:cs typeface="+mn-cs"/>
              </a:defRPr>
            </a:lvl3pPr>
            <a:lvl4pPr marL="1657350" indent="-285750" eaLnBrk="1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400" i="0">
                <a:solidFill>
                  <a:schemeClr val="bg1"/>
                </a:solidFill>
                <a:latin typeface="Knockout 31 Junior Middlewt" panose="02000503050000020004" pitchFamily="2" charset="0"/>
                <a:ea typeface="+mn-ea"/>
                <a:cs typeface="+mn-cs"/>
              </a:defRPr>
            </a:lvl4pPr>
            <a:lvl5pPr marL="2114550" indent="-285750" eaLnBrk="1" hangingPunct="1">
              <a:lnSpc>
                <a:spcPct val="130000"/>
              </a:lnSpc>
              <a:spcBef>
                <a:spcPts val="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400" i="0">
                <a:solidFill>
                  <a:schemeClr val="bg1"/>
                </a:solidFill>
                <a:latin typeface="Knockout 31 Junior Middlewt" panose="02000503050000020004" pitchFamily="2" charset="0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kern="0" dirty="0">
                <a:solidFill>
                  <a:srgbClr val="00B0F0"/>
                </a:solidFill>
              </a:rPr>
              <a:t>Moving forward</a:t>
            </a:r>
          </a:p>
          <a:p>
            <a:r>
              <a:rPr lang="en-US" sz="7200" kern="0" dirty="0">
                <a:solidFill>
                  <a:schemeClr val="accent6"/>
                </a:solidFill>
              </a:rPr>
              <a:t>Stakeholder &amp; coalition policy agenda</a:t>
            </a:r>
            <a:endParaRPr lang="en-US" sz="11500" kern="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5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Prohibit Assault Weapons and Dangerous Hardware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23166"/>
              </p:ext>
            </p:extLst>
          </p:nvPr>
        </p:nvGraphicFramePr>
        <p:xfrm>
          <a:off x="685800" y="1709928"/>
          <a:ext cx="10668000" cy="218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10911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Large capacity magazine (LCM) ban*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Assault weapons ban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9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the FOID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43249"/>
              </p:ext>
            </p:extLst>
          </p:nvPr>
        </p:nvGraphicFramePr>
        <p:xfrm>
          <a:off x="685800" y="1709928"/>
          <a:ext cx="10668000" cy="430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581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Raise the age to obtain a FOID card to 21*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799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If the age for FOID cards is not raised to 21, prohibit FOID co-signer if individual has a history of violence or other violent indicators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  <a:tr h="581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Fingerprint requirement*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002285"/>
                  </a:ext>
                </a:extLst>
              </a:tr>
              <a:tr h="581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Apply in person*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572233"/>
                  </a:ext>
                </a:extLst>
              </a:tr>
              <a:tr h="581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Require safety training*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520000"/>
                  </a:ext>
                </a:extLst>
              </a:tr>
              <a:tr h="603878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Move up implementation of universal background check to Jan. 2023 (Jan. 2024)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69633"/>
                  </a:ext>
                </a:extLst>
              </a:tr>
              <a:tr h="58133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Codify into law the clear and present danger emergency rule*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64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91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Firearm Restraining Order (FRO)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33260"/>
              </p:ext>
            </p:extLst>
          </p:nvPr>
        </p:nvGraphicFramePr>
        <p:xfrm>
          <a:off x="685800" y="1709928"/>
          <a:ext cx="10668000" cy="444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80909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Assign statewide FRO coordinators to serve as a liaison between petitioners and the court system.*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689571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Mandate clear and comprehensive reporting on FRO use.*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  <a:tr h="5845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Mandate FRO training for those involved in implementation.*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002285"/>
                  </a:ext>
                </a:extLst>
              </a:tr>
              <a:tr h="5845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Expand the list of eligible FRO petitioners to include licensed healthcare providers.*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9572233"/>
                  </a:ext>
                </a:extLst>
              </a:tr>
              <a:tr h="5845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Provide FRO education to key partners and advocates in the violence prevention space.*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520000"/>
                  </a:ext>
                </a:extLst>
              </a:tr>
              <a:tr h="60719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Extend the six-month FRO to one year.*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69633"/>
                  </a:ext>
                </a:extLst>
              </a:tr>
              <a:tr h="58452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Utilize Byrne JAG funding for FRO implementation.*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64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7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Prevention, Trauma and Justice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33802"/>
              </p:ext>
            </p:extLst>
          </p:nvPr>
        </p:nvGraphicFramePr>
        <p:xfrm>
          <a:off x="685800" y="1709928"/>
          <a:ext cx="10668000" cy="218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10911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Funding community violence intervention programs and community healing centers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109118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Provide justice to victims and families by improving clearance rates and other steps to improve justice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36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Gun Trafficking and Industry Accountability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17296"/>
              </p:ext>
            </p:extLst>
          </p:nvPr>
        </p:nvGraphicFramePr>
        <p:xfrm>
          <a:off x="685800" y="1709929"/>
          <a:ext cx="10668000" cy="451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79458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Victims' access to justice and industry accountability bill*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103011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Address trafficking from neighboring states by establishing an anti-gun-trafficking unit within ISP*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  <a:tr h="1030119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Create database on the make, model, caliber and ammunition capacity for every gun injury and homicide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493569"/>
                  </a:ext>
                </a:extLst>
              </a:tr>
              <a:tr h="79458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Digitize 4473 forms in searchable database for ISP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490451"/>
                  </a:ext>
                </a:extLst>
              </a:tr>
              <a:tr h="794582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Establish Illinois as a gun violence research center funded by the state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9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3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9DF9-C13E-71B0-CDD8-9EEB849C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Statewide Priorities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0ADAE-5B05-FA86-76F6-92EE764E30A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G-PAC | Stakeholder and Coalition Policy Agenda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91E27-D33B-6B3E-7999-47736180584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B40B6AB0-7F6F-1EA5-9D7F-450036BBB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55243"/>
              </p:ext>
            </p:extLst>
          </p:nvPr>
        </p:nvGraphicFramePr>
        <p:xfrm>
          <a:off x="685800" y="1709929"/>
          <a:ext cx="10668000" cy="4443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936">
                  <a:extLst>
                    <a:ext uri="{9D8B030D-6E8A-4147-A177-3AD203B41FA5}">
                      <a16:colId xmlns:a16="http://schemas.microsoft.com/office/drawing/2014/main" val="1968724858"/>
                    </a:ext>
                  </a:extLst>
                </a:gridCol>
                <a:gridCol w="9987064">
                  <a:extLst>
                    <a:ext uri="{9D8B030D-6E8A-4147-A177-3AD203B41FA5}">
                      <a16:colId xmlns:a16="http://schemas.microsoft.com/office/drawing/2014/main" val="965540432"/>
                    </a:ext>
                  </a:extLst>
                </a:gridCol>
              </a:tblGrid>
              <a:tr h="89207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Large capacity magazine (LCM) ban*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731776"/>
                  </a:ext>
                </a:extLst>
              </a:tr>
              <a:tr h="1156514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Assault weapons ban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805046"/>
                  </a:ext>
                </a:extLst>
              </a:tr>
              <a:tr h="119769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Funding community violence intervention programs and community healing centers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493569"/>
                  </a:ext>
                </a:extLst>
              </a:tr>
              <a:tr h="1197696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>
                          <a:solidFill>
                            <a:schemeClr val="accent3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cap="all" spc="100" dirty="0">
                          <a:solidFill>
                            <a:schemeClr val="bg1"/>
                          </a:solidFill>
                          <a:latin typeface="Franklin Gothic Demi Cond" panose="020B0603020102020204" pitchFamily="34" charset="0"/>
                        </a:rPr>
                        <a:t>Provide justice to victims and families by improving clearance rates and other steps to improve justice</a:t>
                      </a:r>
                    </a:p>
                  </a:txBody>
                  <a:tcPr marT="228600" marB="2286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490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00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FAA61B"/>
      </a:dk1>
      <a:lt1>
        <a:srgbClr val="605856"/>
      </a:lt1>
      <a:dk2>
        <a:srgbClr val="FFFFFF"/>
      </a:dk2>
      <a:lt2>
        <a:srgbClr val="F37032"/>
      </a:lt2>
      <a:accent1>
        <a:srgbClr val="F58220"/>
      </a:accent1>
      <a:accent2>
        <a:srgbClr val="D3BC8C"/>
      </a:accent2>
      <a:accent3>
        <a:srgbClr val="939286"/>
      </a:accent3>
      <a:accent4>
        <a:srgbClr val="FAA61B"/>
      </a:accent4>
      <a:accent5>
        <a:srgbClr val="605856"/>
      </a:accent5>
      <a:accent6>
        <a:srgbClr val="FFFFFF"/>
      </a:accent6>
      <a:hlink>
        <a:srgbClr val="F58220"/>
      </a:hlink>
      <a:folHlink>
        <a:srgbClr val="F3703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vvit_Template_Apr2021" id="{1A02B86D-CAB9-7245-AF18-42FF27AA62A0}" vid="{32E9CA04-6228-5D41-9362-A736F17C69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7771</TotalTime>
  <Words>410</Words>
  <Application>Microsoft Macintosh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Demi Cond</vt:lpstr>
      <vt:lpstr>Franklin Gothic Medium Cond</vt:lpstr>
      <vt:lpstr>Georgia</vt:lpstr>
      <vt:lpstr>Knockout 31 Junior Middlewt</vt:lpstr>
      <vt:lpstr>Mercury Text G3 Bold</vt:lpstr>
      <vt:lpstr>System Font Regular</vt:lpstr>
      <vt:lpstr>Office Theme</vt:lpstr>
      <vt:lpstr>PowerPoint Presentation</vt:lpstr>
      <vt:lpstr>PowerPoint Presentation</vt:lpstr>
      <vt:lpstr>Prohibit Assault Weapons and Dangerous Hardware</vt:lpstr>
      <vt:lpstr>Updates to the FOID Process</vt:lpstr>
      <vt:lpstr>Strengthening Firearm Restraining Order (FRO) </vt:lpstr>
      <vt:lpstr>Prevention, Trauma and Justice</vt:lpstr>
      <vt:lpstr>Gun Trafficking and Industry Accountability</vt:lpstr>
      <vt:lpstr>Statewide Priorities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Turco</dc:creator>
  <cp:lastModifiedBy>Alex Hanns</cp:lastModifiedBy>
  <cp:revision>82</cp:revision>
  <dcterms:created xsi:type="dcterms:W3CDTF">2022-02-08T21:56:38Z</dcterms:created>
  <dcterms:modified xsi:type="dcterms:W3CDTF">2022-09-22T09:38:22Z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2018-03-02T00:00:00Z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2018-03-02T00:00:00Z</vt:filetime>
  </property>
</Properties>
</file>